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58" r:id="rId2"/>
    <p:sldId id="279" r:id="rId3"/>
    <p:sldId id="272" r:id="rId4"/>
    <p:sldId id="288" r:id="rId5"/>
    <p:sldId id="281" r:id="rId6"/>
    <p:sldId id="274" r:id="rId7"/>
    <p:sldId id="280" r:id="rId8"/>
    <p:sldId id="293" r:id="rId9"/>
    <p:sldId id="282" r:id="rId10"/>
    <p:sldId id="290" r:id="rId11"/>
    <p:sldId id="291" r:id="rId12"/>
    <p:sldId id="283" r:id="rId13"/>
    <p:sldId id="284" r:id="rId14"/>
    <p:sldId id="285" r:id="rId15"/>
    <p:sldId id="286" r:id="rId16"/>
    <p:sldId id="287" r:id="rId17"/>
    <p:sldId id="295" r:id="rId18"/>
    <p:sldId id="296" r:id="rId19"/>
    <p:sldId id="289" r:id="rId20"/>
    <p:sldId id="294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>
        <p:scale>
          <a:sx n="67" d="100"/>
          <a:sy n="67" d="100"/>
        </p:scale>
        <p:origin x="6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/>
              <a:t>Futurense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EDDD7A-5F28-905E-0778-E10CD7DC277A}"/>
              </a:ext>
            </a:extLst>
          </p:cNvPr>
          <p:cNvSpPr txBox="1"/>
          <p:nvPr/>
        </p:nvSpPr>
        <p:spPr>
          <a:xfrm>
            <a:off x="792480" y="130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With Partitioning: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ADEA2-771D-9BF3-3F4B-4F4E106816E3}"/>
              </a:ext>
            </a:extLst>
          </p:cNvPr>
          <p:cNvSpPr txBox="1"/>
          <p:nvPr/>
        </p:nvSpPr>
        <p:spPr>
          <a:xfrm>
            <a:off x="843280" y="2103120"/>
            <a:ext cx="55778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dirty="0"/>
              <a:t>with </a:t>
            </a:r>
            <a:r>
              <a:rPr lang="en-GB" sz="1600" b="0" dirty="0" err="1"/>
              <a:t>cte</a:t>
            </a:r>
            <a:r>
              <a:rPr lang="en-GB" sz="1600" b="0" dirty="0"/>
              <a:t> as (select date, </a:t>
            </a:r>
            <a:r>
              <a:rPr lang="en-GB" sz="1600" b="0" dirty="0" err="1"/>
              <a:t>stock_name</a:t>
            </a:r>
            <a:r>
              <a:rPr lang="en-GB" sz="1600" b="0" dirty="0"/>
              <a:t>, round(abs(((close - open) / open) * 100), 2) as </a:t>
            </a:r>
            <a:r>
              <a:rPr lang="en-GB" sz="1600" b="0" dirty="0" err="1"/>
              <a:t>percentage_change</a:t>
            </a:r>
            <a:r>
              <a:rPr lang="en-GB" sz="1600" b="0" dirty="0"/>
              <a:t> from </a:t>
            </a:r>
            <a:r>
              <a:rPr lang="en-GB" sz="1600" b="1" dirty="0" err="1"/>
              <a:t>stock_part</a:t>
            </a:r>
            <a:r>
              <a:rPr lang="en-GB" sz="1600" b="0" dirty="0"/>
              <a:t>) ,</a:t>
            </a:r>
          </a:p>
          <a:p>
            <a:r>
              <a:rPr lang="en-GB" sz="1600" b="0" dirty="0"/>
              <a:t>cte2 as</a:t>
            </a:r>
          </a:p>
          <a:p>
            <a:r>
              <a:rPr lang="en-GB" sz="1600" b="0" dirty="0"/>
              <a:t>(select date, </a:t>
            </a:r>
            <a:r>
              <a:rPr lang="en-GB" sz="1600" b="0" dirty="0" err="1"/>
              <a:t>stock_name</a:t>
            </a:r>
            <a:r>
              <a:rPr lang="en-GB" sz="1600" b="0" dirty="0"/>
              <a:t>, </a:t>
            </a:r>
            <a:r>
              <a:rPr lang="en-GB" sz="1600" b="0" dirty="0" err="1"/>
              <a:t>percentage_change</a:t>
            </a:r>
            <a:r>
              <a:rPr lang="en-GB" sz="1600" b="0" dirty="0"/>
              <a:t>, </a:t>
            </a:r>
            <a:r>
              <a:rPr lang="en-GB" sz="1600" b="0" dirty="0" err="1"/>
              <a:t>row_number</a:t>
            </a:r>
            <a:r>
              <a:rPr lang="en-GB" sz="1600" b="0" dirty="0"/>
              <a:t>() over(partition by </a:t>
            </a:r>
            <a:r>
              <a:rPr lang="en-GB" sz="1600" b="0" dirty="0" err="1"/>
              <a:t>stock_name</a:t>
            </a:r>
            <a:r>
              <a:rPr lang="en-GB" sz="1600" b="0" dirty="0"/>
              <a:t> order by </a:t>
            </a:r>
            <a:r>
              <a:rPr lang="en-GB" sz="1600" b="0" dirty="0" err="1"/>
              <a:t>percentage_change</a:t>
            </a:r>
            <a:r>
              <a:rPr lang="en-GB" sz="1600" b="0" dirty="0"/>
              <a:t> </a:t>
            </a:r>
            <a:r>
              <a:rPr lang="en-GB" sz="1600" b="0" dirty="0" err="1"/>
              <a:t>desc</a:t>
            </a:r>
            <a:r>
              <a:rPr lang="en-GB" sz="1600" b="0" dirty="0"/>
              <a:t>) as </a:t>
            </a:r>
            <a:r>
              <a:rPr lang="en-GB" sz="1600" b="0" dirty="0" err="1"/>
              <a:t>rn</a:t>
            </a:r>
            <a:r>
              <a:rPr lang="en-GB" sz="1600" b="0" dirty="0"/>
              <a:t>  from </a:t>
            </a:r>
            <a:r>
              <a:rPr lang="en-GB" sz="1600" b="0" dirty="0" err="1"/>
              <a:t>cte</a:t>
            </a:r>
            <a:r>
              <a:rPr lang="en-GB" sz="1600" b="0" dirty="0"/>
              <a:t>)</a:t>
            </a:r>
          </a:p>
          <a:p>
            <a:r>
              <a:rPr lang="en-GB" sz="1600" b="0" dirty="0"/>
              <a:t>select </a:t>
            </a:r>
            <a:r>
              <a:rPr lang="en-GB" sz="1600" b="0" dirty="0" err="1"/>
              <a:t>rn</a:t>
            </a:r>
            <a:r>
              <a:rPr lang="en-GB" sz="1600" b="0" dirty="0"/>
              <a:t>, date, </a:t>
            </a:r>
            <a:r>
              <a:rPr lang="en-GB" sz="1600" b="0" dirty="0" err="1"/>
              <a:t>stock_name</a:t>
            </a:r>
            <a:r>
              <a:rPr lang="en-GB" sz="1600" b="0" dirty="0"/>
              <a:t>, </a:t>
            </a:r>
            <a:r>
              <a:rPr lang="en-GB" sz="1600" b="0" dirty="0" err="1"/>
              <a:t>percentage_change</a:t>
            </a:r>
            <a:r>
              <a:rPr lang="en-GB" sz="1600" b="0" dirty="0"/>
              <a:t>  from cte2 where </a:t>
            </a:r>
            <a:r>
              <a:rPr lang="en-GB" sz="1600" b="0" dirty="0" err="1"/>
              <a:t>rn</a:t>
            </a:r>
            <a:r>
              <a:rPr lang="en-GB" sz="1600" b="0" dirty="0"/>
              <a:t> &lt;= 3;</a:t>
            </a:r>
          </a:p>
          <a:p>
            <a:endParaRPr lang="en-GB" sz="1600" b="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51465-7861-234B-FFE0-2C681870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1673106"/>
            <a:ext cx="5669280" cy="333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5D1488-5995-73F7-DE15-68E029EC5205}"/>
              </a:ext>
            </a:extLst>
          </p:cNvPr>
          <p:cNvSpPr txBox="1"/>
          <p:nvPr/>
        </p:nvSpPr>
        <p:spPr>
          <a:xfrm>
            <a:off x="680720" y="1131054"/>
            <a:ext cx="10566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External table creation</a:t>
            </a:r>
            <a:r>
              <a:rPr lang="en-US" dirty="0"/>
              <a:t>:</a:t>
            </a:r>
          </a:p>
          <a:p>
            <a:endParaRPr lang="en-US" sz="1600" dirty="0"/>
          </a:p>
          <a:p>
            <a:r>
              <a:rPr lang="en-GB" sz="1600" dirty="0"/>
              <a:t>create external table myoutput1(</a:t>
            </a:r>
            <a:r>
              <a:rPr lang="en-GB" sz="1600" dirty="0" err="1"/>
              <a:t>row_num</a:t>
            </a:r>
            <a:r>
              <a:rPr lang="en-GB" sz="1600" dirty="0"/>
              <a:t> int, date string, </a:t>
            </a:r>
            <a:r>
              <a:rPr lang="en-GB" sz="1600" dirty="0" err="1"/>
              <a:t>stock_name</a:t>
            </a:r>
            <a:r>
              <a:rPr lang="en-GB" sz="1600" dirty="0"/>
              <a:t> string, percentage float) row format delimited fields terminated by ' ' location '/user/hive/warehouse/myoutput1/result1.txt’;</a:t>
            </a:r>
          </a:p>
          <a:p>
            <a:endParaRPr lang="en-GB" sz="1600" dirty="0"/>
          </a:p>
          <a:p>
            <a:endParaRPr lang="en-GB" sz="1600" b="1" dirty="0"/>
          </a:p>
          <a:p>
            <a:r>
              <a:rPr lang="en-GB" sz="1600" b="1" dirty="0"/>
              <a:t>Transferring output data to external table:</a:t>
            </a:r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  <a:p>
            <a:endParaRPr lang="en-GB" sz="1600" b="1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98A11-58AF-F2BB-3EC4-B09ECBFE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3118167"/>
            <a:ext cx="10347960" cy="26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E8F929-6B3E-D162-4292-D2710F526455}"/>
              </a:ext>
            </a:extLst>
          </p:cNvPr>
          <p:cNvSpPr txBox="1"/>
          <p:nvPr/>
        </p:nvSpPr>
        <p:spPr>
          <a:xfrm>
            <a:off x="731520" y="1250295"/>
            <a:ext cx="806704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MySQL table(client database) to store output data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sz="1600" dirty="0"/>
              <a:t>create table scenario1(</a:t>
            </a:r>
            <a:r>
              <a:rPr lang="en-GB" sz="1600" dirty="0" err="1"/>
              <a:t>Row_num</a:t>
            </a:r>
            <a:r>
              <a:rPr lang="en-GB" sz="1600" dirty="0"/>
              <a:t> </a:t>
            </a:r>
            <a:r>
              <a:rPr lang="en-GB" sz="1600" dirty="0" err="1"/>
              <a:t>int,stock_date</a:t>
            </a:r>
            <a:r>
              <a:rPr lang="en-GB" sz="1600" dirty="0"/>
              <a:t> date, </a:t>
            </a:r>
            <a:r>
              <a:rPr lang="en-GB" sz="1600" dirty="0" err="1"/>
              <a:t>Stock_name</a:t>
            </a:r>
            <a:r>
              <a:rPr lang="en-GB" sz="1600" dirty="0"/>
              <a:t> varchar(20),</a:t>
            </a:r>
            <a:r>
              <a:rPr lang="en-GB" sz="1600" dirty="0" err="1"/>
              <a:t>Percentage_change</a:t>
            </a:r>
            <a:r>
              <a:rPr lang="en-GB" sz="1600" dirty="0"/>
              <a:t> float);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b="1" dirty="0"/>
              <a:t>Sqoop command to transfer o/p table to MySQL :</a:t>
            </a:r>
          </a:p>
          <a:p>
            <a:endParaRPr lang="en-GB" b="1" dirty="0"/>
          </a:p>
          <a:p>
            <a:r>
              <a:rPr lang="en-US" sz="1600" dirty="0" err="1"/>
              <a:t>sqoop</a:t>
            </a:r>
            <a:r>
              <a:rPr lang="en-US" sz="1600" dirty="0"/>
              <a:t> export --connect </a:t>
            </a:r>
            <a:r>
              <a:rPr lang="en-US" sz="1600" dirty="0" err="1"/>
              <a:t>jdbc:mysql</a:t>
            </a:r>
            <a:r>
              <a:rPr lang="en-US" sz="1600" dirty="0"/>
              <a:t>://localhost:3306/stocks --username root --password </a:t>
            </a:r>
            <a:r>
              <a:rPr lang="en-US" sz="1600" dirty="0" err="1"/>
              <a:t>cloudera</a:t>
            </a:r>
            <a:r>
              <a:rPr lang="en-US" sz="1600" dirty="0"/>
              <a:t> --table scenario1 --export-</a:t>
            </a:r>
            <a:r>
              <a:rPr lang="en-US" sz="1600" dirty="0" err="1"/>
              <a:t>dir</a:t>
            </a:r>
            <a:r>
              <a:rPr lang="en-US" sz="1600" dirty="0"/>
              <a:t> /user/hive/warehouse/myoutput1/result1.txt/000000_0 --input-fields-terminated-by ','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128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098490" y="-3836048"/>
            <a:ext cx="10361989" cy="124072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PySpark</a:t>
            </a:r>
            <a:r>
              <a:rPr lang="en-IN" dirty="0"/>
              <a:t> Analysis:</a:t>
            </a:r>
          </a:p>
          <a:p>
            <a:endParaRPr lang="en-IN" dirty="0"/>
          </a:p>
          <a:p>
            <a:r>
              <a:rPr lang="en-IN" sz="1800" dirty="0"/>
              <a:t>IMPORT LIBRARIES:</a:t>
            </a:r>
          </a:p>
          <a:p>
            <a:endParaRPr lang="en-IN" sz="1600" dirty="0"/>
          </a:p>
          <a:p>
            <a:r>
              <a:rPr lang="en-IN" sz="1800" b="0" dirty="0"/>
              <a:t>import </a:t>
            </a:r>
            <a:r>
              <a:rPr lang="en-IN" sz="1800" b="0" dirty="0" err="1"/>
              <a:t>pyspark</a:t>
            </a:r>
            <a:endParaRPr lang="en-IN" sz="1800" b="0" dirty="0"/>
          </a:p>
          <a:p>
            <a:r>
              <a:rPr lang="en-IN" sz="1800" b="0" dirty="0"/>
              <a:t>from </a:t>
            </a:r>
            <a:r>
              <a:rPr lang="en-IN" sz="1800" b="0" dirty="0" err="1"/>
              <a:t>pyspark.sql</a:t>
            </a:r>
            <a:r>
              <a:rPr lang="en-IN" sz="1800" b="0" dirty="0"/>
              <a:t> import </a:t>
            </a:r>
            <a:r>
              <a:rPr lang="en-IN" sz="1800" b="0" dirty="0" err="1"/>
              <a:t>SparkSession</a:t>
            </a:r>
            <a:endParaRPr lang="en-IN" sz="1800" b="0" dirty="0"/>
          </a:p>
          <a:p>
            <a:r>
              <a:rPr lang="en-IN" sz="1800" b="0" dirty="0"/>
              <a:t>from </a:t>
            </a:r>
            <a:r>
              <a:rPr lang="en-IN" sz="1800" b="0" dirty="0" err="1"/>
              <a:t>pyspark.sql.functions</a:t>
            </a:r>
            <a:r>
              <a:rPr lang="en-IN" sz="1800" b="0" dirty="0"/>
              <a:t> import *</a:t>
            </a:r>
          </a:p>
          <a:p>
            <a:endParaRPr lang="en-IN" sz="1600" dirty="0"/>
          </a:p>
          <a:p>
            <a:r>
              <a:rPr lang="en-IN" sz="1600" dirty="0"/>
              <a:t>READ DATAFILES:</a:t>
            </a:r>
          </a:p>
          <a:p>
            <a:endParaRPr lang="en-IN" sz="1600" dirty="0"/>
          </a:p>
          <a:p>
            <a:r>
              <a:rPr lang="en-IN" sz="1800" b="0" dirty="0"/>
              <a:t>spark1 = </a:t>
            </a:r>
            <a:r>
              <a:rPr lang="en-IN" sz="1800" b="0" dirty="0" err="1"/>
              <a:t>SparkSession.builder.appName</a:t>
            </a:r>
            <a:r>
              <a:rPr lang="en-IN" sz="1800" b="0" dirty="0"/>
              <a:t>('</a:t>
            </a:r>
            <a:r>
              <a:rPr lang="en-IN" sz="1800" b="0" dirty="0" err="1"/>
              <a:t>Walmart_project</a:t>
            </a:r>
            <a:r>
              <a:rPr lang="en-IN" sz="1800" b="0" dirty="0"/>
              <a:t>').</a:t>
            </a:r>
            <a:r>
              <a:rPr lang="en-IN" sz="1800" b="0" dirty="0" err="1"/>
              <a:t>getOrCreate</a:t>
            </a:r>
            <a:r>
              <a:rPr lang="en-IN" sz="1800" b="0" dirty="0"/>
              <a:t>()</a:t>
            </a:r>
          </a:p>
          <a:p>
            <a:r>
              <a:rPr lang="en-IN" sz="1800" b="0" dirty="0" err="1"/>
              <a:t>df</a:t>
            </a:r>
            <a:r>
              <a:rPr lang="en-IN" sz="1800" b="0" dirty="0"/>
              <a:t>=spark1.read.csv("walmart_stock.csv",</a:t>
            </a:r>
            <a:r>
              <a:rPr lang="en-IN" sz="1800" b="0" dirty="0" err="1"/>
              <a:t>inferSchema</a:t>
            </a:r>
            <a:r>
              <a:rPr lang="en-IN" sz="1800" b="0" dirty="0"/>
              <a:t>=</a:t>
            </a:r>
            <a:r>
              <a:rPr lang="en-IN" sz="1800" b="0" dirty="0" err="1"/>
              <a:t>True,header</a:t>
            </a:r>
            <a:r>
              <a:rPr lang="en-IN" sz="1800" b="0" dirty="0"/>
              <a:t>=True)</a:t>
            </a:r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01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5C5578-BA98-01E8-9F57-E310830D12CB}"/>
              </a:ext>
            </a:extLst>
          </p:cNvPr>
          <p:cNvSpPr txBox="1"/>
          <p:nvPr/>
        </p:nvSpPr>
        <p:spPr>
          <a:xfrm>
            <a:off x="883920" y="13748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Scenario : What day had the Peak High in Price?</a:t>
            </a:r>
          </a:p>
          <a:p>
            <a:endParaRPr lang="en-GB" b="1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62324-3C6D-4F97-DBA0-90CAB8BC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436973"/>
            <a:ext cx="9335803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561331" y="300497"/>
            <a:ext cx="6834622" cy="18549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dirty="0"/>
          </a:p>
          <a:p>
            <a:r>
              <a:rPr lang="en-IN" dirty="0"/>
              <a:t>                                 </a:t>
            </a:r>
            <a:r>
              <a:rPr lang="en-IN" dirty="0" err="1"/>
              <a:t>SparkSQL</a:t>
            </a:r>
            <a:r>
              <a:rPr lang="en-IN" dirty="0"/>
              <a:t> Analysis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C6145-5379-6F58-6D0A-686D29C5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74" y="2524501"/>
            <a:ext cx="9324712" cy="4033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4E535-ABC6-3D35-683B-B1BEF856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74" y="1673153"/>
            <a:ext cx="652553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FC1023-F990-FC02-7F46-9E0DCBCBA851}"/>
              </a:ext>
            </a:extLst>
          </p:cNvPr>
          <p:cNvSpPr txBox="1"/>
          <p:nvPr/>
        </p:nvSpPr>
        <p:spPr>
          <a:xfrm>
            <a:off x="1495425" y="118115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HBASE ANALYSIS: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P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rint out first 5 columns 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264DC-3FB3-A81B-4F17-583FEE0E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821180"/>
            <a:ext cx="8163571" cy="2331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04E4A-1868-B5DD-ED18-57C4FF775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509622"/>
            <a:ext cx="8163571" cy="17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5913DA-26B5-3DA5-83BD-0FBBCB4A9740}"/>
              </a:ext>
            </a:extLst>
          </p:cNvPr>
          <p:cNvSpPr txBox="1"/>
          <p:nvPr/>
        </p:nvSpPr>
        <p:spPr>
          <a:xfrm>
            <a:off x="1371599" y="1339334"/>
            <a:ext cx="10259961" cy="3088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SparkStreaming</a:t>
            </a:r>
            <a:r>
              <a:rPr lang="en-IN" sz="2000" b="1" dirty="0"/>
              <a:t> Analysis:</a:t>
            </a:r>
          </a:p>
          <a:p>
            <a:endParaRPr lang="en-IN" sz="2000" b="1" dirty="0"/>
          </a:p>
          <a:p>
            <a:pPr marR="163195"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tabLst>
                <a:tab pos="521335" algn="l"/>
              </a:tabLst>
            </a:pP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Compares the current stock price of each company from the data stream with the static data of previous</a:t>
            </a:r>
            <a:r>
              <a:rPr lang="en-US" sz="1800" spc="-23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 price</a:t>
            </a:r>
            <a:r>
              <a:rPr lang="en-US" sz="1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</a:p>
          <a:p>
            <a:pPr marR="163195"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tabLst>
                <a:tab pos="521335" algn="l"/>
              </a:tabLst>
            </a:pP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Flags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i.e. displays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details when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current price</a:t>
            </a:r>
            <a:r>
              <a:rPr lang="en-US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reaches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 goes above the previous</a:t>
            </a:r>
            <a:r>
              <a:rPr lang="en-US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 price.</a:t>
            </a:r>
          </a:p>
          <a:p>
            <a:endParaRPr lang="en-IN" sz="2000" b="1" dirty="0"/>
          </a:p>
          <a:p>
            <a:r>
              <a:rPr lang="en-IN" sz="2000" b="1" dirty="0"/>
              <a:t> 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91AB2-5192-E90C-606F-16DEB7CD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063552"/>
            <a:ext cx="6749845" cy="35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2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BD5A9-5020-DB2D-7B47-39FE7FB1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74" y="2547772"/>
            <a:ext cx="4848902" cy="2319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07261-4F1F-F672-23D9-C33E3DF0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7" y="2547772"/>
            <a:ext cx="4810796" cy="2372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805BB-71E6-3875-73A8-4BB00A0900FB}"/>
              </a:ext>
            </a:extLst>
          </p:cNvPr>
          <p:cNvSpPr txBox="1"/>
          <p:nvPr/>
        </p:nvSpPr>
        <p:spPr>
          <a:xfrm>
            <a:off x="823577" y="1485900"/>
            <a:ext cx="466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807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4156651" y="484837"/>
            <a:ext cx="6834622" cy="12254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VISUALIZATIONS</a:t>
            </a:r>
          </a:p>
          <a:p>
            <a:r>
              <a:rPr lang="en-IN" dirty="0"/>
              <a:t>     (Tableau)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E84C-4987-B503-747B-22C03F19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80" y="1994781"/>
            <a:ext cx="7382913" cy="4450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02863-0C96-55E0-E19A-81CBD590A45F}"/>
              </a:ext>
            </a:extLst>
          </p:cNvPr>
          <p:cNvSpPr txBox="1"/>
          <p:nvPr/>
        </p:nvSpPr>
        <p:spPr>
          <a:xfrm>
            <a:off x="619760" y="3170644"/>
            <a:ext cx="3618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Top three dates that experienced the largest percentage change in stock price (from open to close)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7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9A2DCC-777D-5B81-C23F-7B3FE5A157EB}"/>
              </a:ext>
            </a:extLst>
          </p:cNvPr>
          <p:cNvSpPr txBox="1"/>
          <p:nvPr/>
        </p:nvSpPr>
        <p:spPr>
          <a:xfrm>
            <a:off x="8678872" y="543723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Presented by</a:t>
            </a:r>
          </a:p>
          <a:p>
            <a:pPr algn="ctr"/>
            <a:r>
              <a:rPr lang="en-GB" dirty="0"/>
              <a:t>Niharika J S – FT701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68874-F70F-C5FC-638E-35A5A54950BE}"/>
              </a:ext>
            </a:extLst>
          </p:cNvPr>
          <p:cNvSpPr/>
          <p:nvPr/>
        </p:nvSpPr>
        <p:spPr>
          <a:xfrm>
            <a:off x="2631182" y="2888676"/>
            <a:ext cx="6791989" cy="923330"/>
          </a:xfrm>
          <a:prstGeom prst="rect">
            <a:avLst/>
          </a:prstGeom>
          <a:noFill/>
          <a:ln>
            <a:noFill/>
            <a:prstDash val="dashDot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Big Data Stock Analysis</a:t>
            </a:r>
            <a:endParaRPr lang="en-GB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6F993-E529-E459-FFBC-17C717A1840B}"/>
              </a:ext>
            </a:extLst>
          </p:cNvPr>
          <p:cNvSpPr txBox="1"/>
          <p:nvPr/>
        </p:nvSpPr>
        <p:spPr>
          <a:xfrm>
            <a:off x="209550" y="5498793"/>
            <a:ext cx="342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Guided by</a:t>
            </a:r>
          </a:p>
          <a:p>
            <a:r>
              <a:rPr lang="en-GB" dirty="0"/>
              <a:t>Venkat S Billa(DE Expert)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7DE11-DBDC-B070-E9C7-C6612F08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44" y="1284478"/>
            <a:ext cx="6066856" cy="4658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66288-14AA-AB3F-295F-E13D4C8C2F15}"/>
              </a:ext>
            </a:extLst>
          </p:cNvPr>
          <p:cNvSpPr txBox="1"/>
          <p:nvPr/>
        </p:nvSpPr>
        <p:spPr>
          <a:xfrm>
            <a:off x="1270000" y="3244334"/>
            <a:ext cx="425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Maximum High Per Year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8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PREVIEW: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306CE-7BFE-A741-F032-A546C60B348D}"/>
              </a:ext>
            </a:extLst>
          </p:cNvPr>
          <p:cNvSpPr/>
          <p:nvPr/>
        </p:nvSpPr>
        <p:spPr>
          <a:xfrm>
            <a:off x="6959600" y="1386056"/>
            <a:ext cx="4876800" cy="4821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date when the stock was traded.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initial price at which a stock is      traded during a business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High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highest price at which a stock is traded during a trading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lowest price at which a stock is traded during a trading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Close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final price of a stock at the end of a trading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Volume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number of shares of a stock traded during a specific period.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Adjusted Close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The stock's closing price after accounting for dividends.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8272E-945C-B7D1-0034-F125B731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085766"/>
            <a:ext cx="662079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261937" y="141445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ARCHITECTURE: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DA6A88-3D24-9796-EE6C-80E78154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162175"/>
            <a:ext cx="11668125" cy="4278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A968F-36AE-0E87-5227-71EF213F0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35" y="5204405"/>
            <a:ext cx="1154690" cy="78621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7A8108-8D08-9A31-61F0-2F28D5A2142E}"/>
              </a:ext>
            </a:extLst>
          </p:cNvPr>
          <p:cNvCxnSpPr/>
          <p:nvPr/>
        </p:nvCxnSpPr>
        <p:spPr>
          <a:xfrm>
            <a:off x="2447925" y="5114925"/>
            <a:ext cx="428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7910704-0A22-ADEE-6E9B-DFB85F7EEE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28070" y="4394295"/>
            <a:ext cx="1174558" cy="26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7F1CFA7-114C-CF96-CFD9-F5217A53DF72}"/>
              </a:ext>
            </a:extLst>
          </p:cNvPr>
          <p:cNvCxnSpPr/>
          <p:nvPr/>
        </p:nvCxnSpPr>
        <p:spPr>
          <a:xfrm rot="16200000" flipV="1">
            <a:off x="870787" y="4866533"/>
            <a:ext cx="915902" cy="238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1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-1508683" y="1275667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IN" dirty="0"/>
              <a:t>STEPS: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5E8F9-3AF9-344B-E3FD-3DA01D1D6FC3}"/>
              </a:ext>
            </a:extLst>
          </p:cNvPr>
          <p:cNvSpPr txBox="1"/>
          <p:nvPr/>
        </p:nvSpPr>
        <p:spPr>
          <a:xfrm>
            <a:off x="1249680" y="1720840"/>
            <a:ext cx="109423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column ‘</a:t>
            </a:r>
            <a:r>
              <a:rPr lang="en-US" dirty="0" err="1"/>
              <a:t>stock_name</a:t>
            </a:r>
            <a:r>
              <a:rPr lang="en-US" dirty="0"/>
              <a:t>’ and combine all the four stock tables as a single table</a:t>
            </a:r>
          </a:p>
          <a:p>
            <a:endParaRPr lang="en-US" dirty="0"/>
          </a:p>
          <a:p>
            <a:r>
              <a:rPr lang="en-US" dirty="0">
                <a:latin typeface="Bahnschrift SemiBold" panose="020B0502040204020203" pitchFamily="34" charset="0"/>
              </a:rPr>
              <a:t>1. Load the provided CSV files into MySQL tables.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2. Import the MySQL tables into Hive warehouse using Sqoop.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3. Optimize data analysis in Hive using techniques like partitioning and bucketing.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4. Store the analysis results as external tables in HDFS.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5. Create MySQL tables to store the output data.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6. Export the output data from HDFS to MySQL using Sqoop.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r>
              <a:rPr lang="en-US" dirty="0">
                <a:latin typeface="Bahnschrift SemiBold" panose="020B0502040204020203" pitchFamily="34" charset="0"/>
              </a:rPr>
              <a:t>7. Visualize the data using Tableau, Power BI, or Python.</a:t>
            </a:r>
          </a:p>
        </p:txBody>
      </p:sp>
    </p:spTree>
    <p:extLst>
      <p:ext uri="{BB962C8B-B14F-4D97-AF65-F5344CB8AC3E}">
        <p14:creationId xmlns:p14="http://schemas.microsoft.com/office/powerpoint/2010/main" val="136871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551543" y="902919"/>
            <a:ext cx="9598297" cy="792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Creation in MySQL: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almart_stocks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(date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open float, high float, low float, close float, volume float,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adj_close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float)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Loading File from Local to MySQL: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DATA INFILE '/home/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cloudera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/walmart_stock.csv' INTO TABLE stocks FIELDS TERMINATED BY ','  LINES TERMINATED BY '\n’;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Sqoop import -&gt; Hive warehouse: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://localhost:3360/stocks --username root --password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cloudera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--hive-import --table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walmart_stocks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-m 1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FA999-9B65-400A-3BC8-DFF492B3BDB2}"/>
              </a:ext>
            </a:extLst>
          </p:cNvPr>
          <p:cNvSpPr txBox="1"/>
          <p:nvPr/>
        </p:nvSpPr>
        <p:spPr>
          <a:xfrm>
            <a:off x="4053840" y="429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HIVE ANALYSIS</a:t>
            </a:r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5E3942-DE8E-3D6B-2C4B-EFD7533AF245}"/>
              </a:ext>
            </a:extLst>
          </p:cNvPr>
          <p:cNvSpPr txBox="1"/>
          <p:nvPr/>
        </p:nvSpPr>
        <p:spPr>
          <a:xfrm>
            <a:off x="172720" y="-18342"/>
            <a:ext cx="10414000" cy="35883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Optimization using partitioning:</a:t>
            </a:r>
          </a:p>
          <a:p>
            <a:r>
              <a:rPr lang="en-GB" sz="1600" b="0" dirty="0"/>
              <a:t>create table </a:t>
            </a:r>
            <a:r>
              <a:rPr lang="en-GB" sz="1600" b="0" dirty="0" err="1"/>
              <a:t>stock_part</a:t>
            </a:r>
            <a:r>
              <a:rPr lang="en-GB" sz="1600" b="0" dirty="0"/>
              <a:t>(date </a:t>
            </a:r>
            <a:r>
              <a:rPr lang="en-GB" sz="1600" b="0" dirty="0" err="1"/>
              <a:t>string,low</a:t>
            </a:r>
            <a:r>
              <a:rPr lang="en-GB" sz="1600" b="0" dirty="0"/>
              <a:t> float, open float, volume float, high float, close float, </a:t>
            </a:r>
            <a:r>
              <a:rPr lang="en-GB" sz="1600" b="0" dirty="0" err="1"/>
              <a:t>adj_close</a:t>
            </a:r>
            <a:r>
              <a:rPr lang="en-GB" sz="1600" b="0" dirty="0"/>
              <a:t> float) partitioned by (</a:t>
            </a:r>
            <a:r>
              <a:rPr lang="en-GB" sz="1600" b="0" dirty="0" err="1"/>
              <a:t>stock_name</a:t>
            </a:r>
            <a:r>
              <a:rPr lang="en-GB" sz="1600" b="0" dirty="0"/>
              <a:t> string) row format delimited fields terminated by ' ';</a:t>
            </a:r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9768A-9854-7405-4525-D2CFC817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838261"/>
            <a:ext cx="11165840" cy="28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525CCA-8660-02B1-F7B4-FCC85811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604708"/>
            <a:ext cx="1153638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49" y="-3000605"/>
            <a:ext cx="10412789" cy="92885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800" dirty="0"/>
              <a:t>Scenario 1</a:t>
            </a:r>
            <a:r>
              <a:rPr lang="en-IN" sz="1800" b="0" dirty="0"/>
              <a:t>: </a:t>
            </a:r>
            <a:r>
              <a:rPr lang="en-GB" sz="1800" b="0" dirty="0"/>
              <a:t>Write a Hive query to identify the top three dates that experienced the largest percentage change in stock price (from open to close) for every stock.</a:t>
            </a:r>
          </a:p>
          <a:p>
            <a:r>
              <a:rPr lang="en-GB" sz="1800" dirty="0"/>
              <a:t>Without Partitioning:</a:t>
            </a:r>
          </a:p>
          <a:p>
            <a:endParaRPr lang="en-GB" sz="1800" b="0" dirty="0"/>
          </a:p>
          <a:p>
            <a:endParaRPr lang="en-GB" sz="1800" b="0" dirty="0"/>
          </a:p>
          <a:p>
            <a:endParaRPr lang="en-GB" sz="1800" b="0" dirty="0"/>
          </a:p>
          <a:p>
            <a:endParaRPr lang="en-GB" sz="1800" b="0" dirty="0"/>
          </a:p>
          <a:p>
            <a:endParaRPr lang="en-IN" sz="1800" b="0" dirty="0"/>
          </a:p>
          <a:p>
            <a:endParaRPr lang="en-IN" sz="1800" b="0" dirty="0"/>
          </a:p>
          <a:p>
            <a:endParaRPr lang="en-IN" sz="1800" b="0" dirty="0"/>
          </a:p>
          <a:p>
            <a:endParaRPr lang="en-IN" sz="1800" b="0" dirty="0"/>
          </a:p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823BD7-F77C-5F5A-D5D8-F901C4BF981A}"/>
              </a:ext>
            </a:extLst>
          </p:cNvPr>
          <p:cNvSpPr txBox="1"/>
          <p:nvPr/>
        </p:nvSpPr>
        <p:spPr>
          <a:xfrm>
            <a:off x="1311849" y="2974438"/>
            <a:ext cx="54140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dirty="0"/>
              <a:t>with </a:t>
            </a:r>
            <a:r>
              <a:rPr lang="en-GB" sz="1600" b="0" dirty="0" err="1"/>
              <a:t>cte</a:t>
            </a:r>
            <a:r>
              <a:rPr lang="en-GB" sz="1600" b="0" dirty="0"/>
              <a:t> as (select date, </a:t>
            </a:r>
            <a:r>
              <a:rPr lang="en-GB" sz="1600" b="0" dirty="0" err="1"/>
              <a:t>stock_name</a:t>
            </a:r>
            <a:r>
              <a:rPr lang="en-GB" sz="1600" b="0" dirty="0"/>
              <a:t>, round(abs(((close - open) / open) * 100), 2) as </a:t>
            </a:r>
            <a:r>
              <a:rPr lang="en-GB" sz="1600" b="0" dirty="0" err="1"/>
              <a:t>percentage_change</a:t>
            </a:r>
            <a:r>
              <a:rPr lang="en-GB" sz="1600" b="0" dirty="0"/>
              <a:t> from </a:t>
            </a:r>
            <a:r>
              <a:rPr lang="en-GB" sz="1600" b="1" dirty="0" err="1"/>
              <a:t>walmart_stocks</a:t>
            </a:r>
            <a:r>
              <a:rPr lang="en-GB" sz="1600" b="0" dirty="0"/>
              <a:t>) ,</a:t>
            </a:r>
          </a:p>
          <a:p>
            <a:r>
              <a:rPr lang="en-GB" sz="1600" b="0" dirty="0"/>
              <a:t>cte2 as</a:t>
            </a:r>
          </a:p>
          <a:p>
            <a:r>
              <a:rPr lang="en-GB" sz="1600" b="0" dirty="0"/>
              <a:t>(select date, </a:t>
            </a:r>
            <a:r>
              <a:rPr lang="en-GB" sz="1600" b="0" dirty="0" err="1"/>
              <a:t>stock_name</a:t>
            </a:r>
            <a:r>
              <a:rPr lang="en-GB" sz="1600" b="0" dirty="0"/>
              <a:t>, </a:t>
            </a:r>
            <a:r>
              <a:rPr lang="en-GB" sz="1600" b="0" dirty="0" err="1"/>
              <a:t>percentage_change</a:t>
            </a:r>
            <a:r>
              <a:rPr lang="en-GB" sz="1600" b="0" dirty="0"/>
              <a:t>, </a:t>
            </a:r>
            <a:r>
              <a:rPr lang="en-GB" sz="1600" b="0" dirty="0" err="1"/>
              <a:t>row_number</a:t>
            </a:r>
            <a:r>
              <a:rPr lang="en-GB" sz="1600" b="0" dirty="0"/>
              <a:t>() over(partition by </a:t>
            </a:r>
            <a:r>
              <a:rPr lang="en-GB" sz="1600" b="0" dirty="0" err="1"/>
              <a:t>stock_name</a:t>
            </a:r>
            <a:r>
              <a:rPr lang="en-GB" sz="1600" b="0" dirty="0"/>
              <a:t> order by </a:t>
            </a:r>
            <a:r>
              <a:rPr lang="en-GB" sz="1600" b="0" dirty="0" err="1"/>
              <a:t>percentage_change</a:t>
            </a:r>
            <a:r>
              <a:rPr lang="en-GB" sz="1600" b="0" dirty="0"/>
              <a:t> </a:t>
            </a:r>
            <a:r>
              <a:rPr lang="en-GB" sz="1600" b="0" dirty="0" err="1"/>
              <a:t>desc</a:t>
            </a:r>
            <a:r>
              <a:rPr lang="en-GB" sz="1600" b="0" dirty="0"/>
              <a:t>) as </a:t>
            </a:r>
            <a:r>
              <a:rPr lang="en-GB" sz="1600" b="0" dirty="0" err="1"/>
              <a:t>rn</a:t>
            </a:r>
            <a:r>
              <a:rPr lang="en-GB" sz="1600" b="0" dirty="0"/>
              <a:t>  from </a:t>
            </a:r>
            <a:r>
              <a:rPr lang="en-GB" sz="1600" b="0" dirty="0" err="1"/>
              <a:t>cte</a:t>
            </a:r>
            <a:r>
              <a:rPr lang="en-GB" sz="1600" b="0" dirty="0"/>
              <a:t>)</a:t>
            </a:r>
          </a:p>
          <a:p>
            <a:r>
              <a:rPr lang="en-GB" sz="1600" b="0" dirty="0"/>
              <a:t>select </a:t>
            </a:r>
            <a:r>
              <a:rPr lang="en-GB" sz="1600" b="0" dirty="0" err="1"/>
              <a:t>rn</a:t>
            </a:r>
            <a:r>
              <a:rPr lang="en-GB" sz="1600" b="0" dirty="0"/>
              <a:t>, date, </a:t>
            </a:r>
            <a:r>
              <a:rPr lang="en-GB" sz="1600" b="0" dirty="0" err="1"/>
              <a:t>stock_name</a:t>
            </a:r>
            <a:r>
              <a:rPr lang="en-GB" sz="1600" b="0" dirty="0"/>
              <a:t>, </a:t>
            </a:r>
            <a:r>
              <a:rPr lang="en-GB" sz="1600" b="0" dirty="0" err="1"/>
              <a:t>percentage_change</a:t>
            </a:r>
            <a:r>
              <a:rPr lang="en-GB" sz="1600" b="0" dirty="0"/>
              <a:t>  from cte2 where </a:t>
            </a:r>
            <a:r>
              <a:rPr lang="en-GB" sz="1600" b="0" dirty="0" err="1"/>
              <a:t>rn</a:t>
            </a:r>
            <a:r>
              <a:rPr lang="en-GB" sz="1600" b="0" dirty="0"/>
              <a:t> &lt;= 3;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C9D32-7EC2-BD88-551C-45300474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01" y="2722801"/>
            <a:ext cx="4852637" cy="28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2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928</Words>
  <Application>Microsoft Office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 SemiBold</vt:lpstr>
      <vt:lpstr>Calibri</vt:lpstr>
      <vt:lpstr>Helvetica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33</cp:revision>
  <dcterms:created xsi:type="dcterms:W3CDTF">2022-12-05T10:10:22Z</dcterms:created>
  <dcterms:modified xsi:type="dcterms:W3CDTF">2023-07-19T10:12:45Z</dcterms:modified>
</cp:coreProperties>
</file>